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77" r:id="rId4"/>
    <p:sldId id="258" r:id="rId5"/>
    <p:sldId id="259" r:id="rId6"/>
    <p:sldId id="261" r:id="rId7"/>
    <p:sldId id="262" r:id="rId8"/>
    <p:sldId id="264" r:id="rId9"/>
    <p:sldId id="307" r:id="rId10"/>
    <p:sldId id="306" r:id="rId11"/>
    <p:sldId id="286" r:id="rId12"/>
    <p:sldId id="267" r:id="rId13"/>
    <p:sldId id="268" r:id="rId14"/>
    <p:sldId id="270" r:id="rId15"/>
    <p:sldId id="271" r:id="rId16"/>
    <p:sldId id="298" r:id="rId17"/>
    <p:sldId id="309" r:id="rId18"/>
    <p:sldId id="313" r:id="rId19"/>
    <p:sldId id="312" r:id="rId20"/>
    <p:sldId id="311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293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489" autoAdjust="0"/>
    <p:restoredTop sz="94591" autoAdjust="0"/>
  </p:normalViewPr>
  <p:slideViewPr>
    <p:cSldViewPr>
      <p:cViewPr varScale="1">
        <p:scale>
          <a:sx n="100" d="100"/>
          <a:sy n="100" d="100"/>
        </p:scale>
        <p:origin x="160" y="712"/>
      </p:cViewPr>
      <p:guideLst>
        <p:guide orient="horz" pos="21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9"/>
        <p:guide pos="215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매일굴림"/>
                <a:ea typeface="매일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매일굴림"/>
                <a:ea typeface="매일굴림"/>
              </a:defRPr>
            </a:lvl1pPr>
          </a:lstStyle>
          <a:p>
            <a:pPr lvl="0">
              <a:defRPr/>
            </a:pPr>
            <a:fld id="{457B9DC0-E3D3-455C-BA1E-613AE3919C18}" type="datetime1">
              <a:rPr lang="ko-KR" altLang="en-US"/>
              <a:pPr lvl="0">
                <a:defRPr/>
              </a:pPr>
              <a:t>2024-11-09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매일굴림"/>
                <a:ea typeface="매일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매일굴림"/>
                <a:ea typeface="매일굴림"/>
              </a:defRPr>
            </a:lvl1pPr>
          </a:lstStyle>
          <a:p>
            <a:pPr lvl="0">
              <a:defRPr/>
            </a:pPr>
            <a:fld id="{D75D3E08-F0AA-47EB-A910-D07141772F5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매일굴림"/>
        <a:ea typeface="매일굴림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매일굴림"/>
        <a:ea typeface="매일굴림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매일굴림"/>
        <a:ea typeface="매일굴림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매일굴림"/>
        <a:ea typeface="매일굴림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매일굴림"/>
        <a:ea typeface="매일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75D3E08-F0AA-47EB-A910-D07141772F5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5D3E08-F0AA-47EB-A910-D07141772F5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5D3E08-F0AA-47EB-A910-D07141772F5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5D3E08-F0AA-47EB-A910-D07141772F5E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39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0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13" Type="http://schemas.openxmlformats.org/officeDocument/2006/relationships/image" Target="../media/image50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3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0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Relationship Id="rId9" Type="http://schemas.openxmlformats.org/officeDocument/2006/relationships/image" Target="../media/image5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3.png"  /><Relationship Id="rId11" Type="http://schemas.openxmlformats.org/officeDocument/2006/relationships/image" Target="../media/image63.png"  /><Relationship Id="rId12" Type="http://schemas.openxmlformats.org/officeDocument/2006/relationships/image" Target="../media/image64.png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7.png"  /><Relationship Id="rId8" Type="http://schemas.openxmlformats.org/officeDocument/2006/relationships/image" Target="../media/image17.png"  /><Relationship Id="rId9" Type="http://schemas.openxmlformats.org/officeDocument/2006/relationships/image" Target="../media/image6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65.png"  /><Relationship Id="rId5" Type="http://schemas.openxmlformats.org/officeDocument/2006/relationships/image" Target="../media/image64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jpe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5.png"  /><Relationship Id="rId12" Type="http://schemas.openxmlformats.org/officeDocument/2006/relationships/image" Target="../media/image9.png"  /><Relationship Id="rId13" Type="http://schemas.openxmlformats.org/officeDocument/2006/relationships/image" Target="../media/image5.png"  /><Relationship Id="rId14" Type="http://schemas.openxmlformats.org/officeDocument/2006/relationships/image" Target="../media/image10.png"  /><Relationship Id="rId15" Type="http://schemas.openxmlformats.org/officeDocument/2006/relationships/image" Target="../media/image11.png"  /><Relationship Id="rId16" Type="http://schemas.openxmlformats.org/officeDocument/2006/relationships/image" Target="../media/image12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.png"  /><Relationship Id="rId8" Type="http://schemas.openxmlformats.org/officeDocument/2006/relationships/image" Target="../media/image7.png"  /><Relationship Id="rId9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Relationship Id="rId6" Type="http://schemas.openxmlformats.org/officeDocument/2006/relationships/image" Target="../media/image10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107.png"  /><Relationship Id="rId6" Type="http://schemas.openxmlformats.org/officeDocument/2006/relationships/image" Target="../media/image108.png"  /><Relationship Id="rId7" Type="http://schemas.openxmlformats.org/officeDocument/2006/relationships/image" Target="../media/image109.png"  /><Relationship Id="rId8" Type="http://schemas.openxmlformats.org/officeDocument/2006/relationships/image" Target="../media/image110.png"  /><Relationship Id="rId9" Type="http://schemas.openxmlformats.org/officeDocument/2006/relationships/image" Target="../media/image11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3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39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39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900"/>
            <a:ext cx="18491200" cy="77851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71600" y="3086100"/>
            <a:ext cx="11734800" cy="175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매일유업 </a:t>
            </a:r>
            <a:r>
              <a:rPr lang="ko-KR" altLang="en-US" sz="7200" dirty="0" err="1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r>
              <a:rPr lang="ko-KR" altLang="en-US" sz="72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5194300"/>
            <a:ext cx="6959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50700" y="723900"/>
            <a:ext cx="14478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50700" y="3822700"/>
            <a:ext cx="1447800" cy="8013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5130" y="862292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벤치마킹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E448-AB9A-A580-B938-747AA51DFAED}"/>
              </a:ext>
            </a:extLst>
          </p:cNvPr>
          <p:cNvSpPr txBox="1"/>
          <p:nvPr/>
        </p:nvSpPr>
        <p:spPr>
          <a:xfrm>
            <a:off x="9436100" y="5659378"/>
            <a:ext cx="647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기존 매일우유 사이트와 비슷한 내용을 담고 있음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컨텐츠의 크기를 균일하게 설정해 규칙적이고 안정적인 느낌을 줌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제목화가 잘 되어있어 전달하고자 하는 의도를 쉽게 파악할 수 있음</a:t>
            </a:r>
            <a:endParaRPr kumimoji="1" lang="en-US" altLang="ko-KR" sz="2000" dirty="0">
              <a:ea typeface="매일굴림" panose="020308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894D0-5DB0-361E-87B2-5F18DE96C403}"/>
              </a:ext>
            </a:extLst>
          </p:cNvPr>
          <p:cNvSpPr txBox="1"/>
          <p:nvPr/>
        </p:nvSpPr>
        <p:spPr>
          <a:xfrm>
            <a:off x="11855450" y="4453751"/>
            <a:ext cx="163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서울우유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CAF55436-F6DD-04CD-756B-CE0CDFE3A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298700"/>
            <a:ext cx="2209800" cy="7899400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A323B764-2D5F-A2AF-A5A6-10CF7BA17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300" y="2971800"/>
            <a:ext cx="47879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824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431800"/>
            <a:ext cx="2717800" cy="231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7000" y="4914900"/>
            <a:ext cx="2908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3619500" y="2438400"/>
            <a:ext cx="1016000" cy="400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3619500" y="6121400"/>
            <a:ext cx="1016000" cy="4000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08900" y="4914900"/>
            <a:ext cx="2908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8661400" y="2438400"/>
            <a:ext cx="1016000" cy="400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200000">
            <a:off x="8661400" y="6121400"/>
            <a:ext cx="1016000" cy="400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712700" y="4914900"/>
            <a:ext cx="29083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13652500" y="2438400"/>
            <a:ext cx="1016000" cy="4000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16200000">
            <a:off x="13652500" y="6121400"/>
            <a:ext cx="1016000" cy="4000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483600" y="5105400"/>
            <a:ext cx="1333500" cy="1333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454400" y="5181601"/>
            <a:ext cx="1257299" cy="1257299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3500100" y="5181600"/>
            <a:ext cx="1333500" cy="133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>
                <a:solidFill>
                  <a:srgbClr val="194e92"/>
                </a:solidFill>
                <a:latin typeface="매일굴림"/>
                <a:ea typeface="매일굴림"/>
              </a:rPr>
              <a:t>방향성 및 목표</a:t>
            </a:r>
            <a:endParaRPr lang="ko-KR" altLang="en-US" sz="400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449" y="4263623"/>
            <a:ext cx="27432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500">
                <a:solidFill>
                  <a:srgbClr val="194e92"/>
                </a:solidFill>
                <a:ea typeface="매일굴림"/>
              </a:rPr>
              <a:t>1.</a:t>
            </a:r>
            <a:r>
              <a:rPr kumimoji="1" lang="ko-KR" altLang="en-US" sz="2500">
                <a:solidFill>
                  <a:srgbClr val="194e92"/>
                </a:solidFill>
                <a:ea typeface="매일굴림"/>
              </a:rPr>
              <a:t> 내용 전달 강화</a:t>
            </a:r>
            <a:endParaRPr kumimoji="1" lang="ko-KR" altLang="en-US" sz="2500">
              <a:solidFill>
                <a:srgbClr val="194e92"/>
              </a:solidFill>
              <a:ea typeface="매일굴림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67650" y="4263623"/>
            <a:ext cx="27432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500">
                <a:solidFill>
                  <a:srgbClr val="194e92"/>
                </a:solidFill>
                <a:ea typeface="매일굴림"/>
              </a:rPr>
              <a:t>2.</a:t>
            </a:r>
            <a:r>
              <a:rPr kumimoji="1" lang="ko-KR" altLang="en-US" sz="2500">
                <a:solidFill>
                  <a:srgbClr val="194e92"/>
                </a:solidFill>
                <a:ea typeface="매일굴림"/>
              </a:rPr>
              <a:t> 이미지 메이킹</a:t>
            </a:r>
            <a:endParaRPr kumimoji="1" lang="ko-KR" altLang="en-US" sz="2500">
              <a:solidFill>
                <a:srgbClr val="194e92"/>
              </a:solidFill>
              <a:ea typeface="매일굴림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91555" y="4280597"/>
            <a:ext cx="27432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500">
                <a:solidFill>
                  <a:srgbClr val="194e92"/>
                </a:solidFill>
                <a:ea typeface="매일굴림"/>
              </a:rPr>
              <a:t>3.</a:t>
            </a:r>
            <a:r>
              <a:rPr kumimoji="1" lang="ko-KR" altLang="en-US" sz="2500">
                <a:solidFill>
                  <a:srgbClr val="194e92"/>
                </a:solidFill>
                <a:ea typeface="매일굴림"/>
              </a:rPr>
              <a:t> 사용자 편의</a:t>
            </a:r>
            <a:endParaRPr kumimoji="1" lang="ko-KR" altLang="en-US" sz="2500">
              <a:solidFill>
                <a:srgbClr val="194e92"/>
              </a:solidFill>
              <a:ea typeface="매일굴림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55837" y="6570170"/>
            <a:ext cx="3730625" cy="17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>
                <a:ea typeface="+mj-ea"/>
              </a:rPr>
              <a:t>내용을 간소화 시킴과 </a:t>
            </a:r>
            <a:endParaRPr kumimoji="1" lang="ko-KR" altLang="en-US" sz="1900">
              <a:ea typeface="+mj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>
                <a:ea typeface="+mj-ea"/>
              </a:rPr>
              <a:t>동시에 제목을 강조하여 </a:t>
            </a:r>
            <a:endParaRPr kumimoji="1" lang="ko-KR" altLang="en-US" sz="1900">
              <a:ea typeface="+mj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>
                <a:ea typeface="+mj-ea"/>
              </a:rPr>
              <a:t>사용자가 필요한 정보를 쉽게 </a:t>
            </a:r>
            <a:endParaRPr kumimoji="1" lang="ko-KR" altLang="en-US" sz="1900">
              <a:ea typeface="+mj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>
                <a:ea typeface="+mj-ea"/>
              </a:rPr>
              <a:t>찾을 수 있도록 전달력 강화</a:t>
            </a:r>
            <a:endParaRPr kumimoji="1" lang="ko-KR" altLang="en-US" sz="1900"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96713" y="6651271"/>
            <a:ext cx="3821950" cy="1360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/>
              <a:t>매일유업이 상징하는 기업의 이미지</a:t>
            </a:r>
            <a:r>
              <a:rPr kumimoji="1" lang="en-US" altLang="ko-KR" sz="1900"/>
              <a:t>(</a:t>
            </a:r>
            <a:r>
              <a:rPr kumimoji="1" lang="ko-KR" altLang="en-US" sz="1900"/>
              <a:t>사회 공헌</a:t>
            </a:r>
            <a:r>
              <a:rPr kumimoji="1" lang="en-US" altLang="ko-KR" sz="1900"/>
              <a:t>,</a:t>
            </a:r>
            <a:r>
              <a:rPr kumimoji="1" lang="ko-KR" altLang="en-US" sz="1900"/>
              <a:t> 청렴함</a:t>
            </a:r>
            <a:r>
              <a:rPr kumimoji="1" lang="en-US" altLang="ko-KR" sz="1900"/>
              <a:t>,</a:t>
            </a:r>
            <a:r>
              <a:rPr kumimoji="1" lang="ko-KR" altLang="en-US" sz="1900"/>
              <a:t> 다양한 유형의 소비자 고려 등</a:t>
            </a:r>
            <a:r>
              <a:rPr kumimoji="1" lang="en-US" altLang="ko-KR" sz="1900"/>
              <a:t>)</a:t>
            </a:r>
            <a:r>
              <a:rPr kumimoji="1" lang="ko-KR" altLang="en-US" sz="1900"/>
              <a:t>를 담아냄</a:t>
            </a:r>
            <a:endParaRPr kumimoji="1" lang="ko-KR" altLang="en-US" sz="1900"/>
          </a:p>
        </p:txBody>
      </p:sp>
      <p:sp>
        <p:nvSpPr>
          <p:cNvPr id="37" name="TextBox 36"/>
          <p:cNvSpPr txBox="1"/>
          <p:nvPr/>
        </p:nvSpPr>
        <p:spPr>
          <a:xfrm>
            <a:off x="12255875" y="6642100"/>
            <a:ext cx="3821950" cy="17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en-US" altLang="ko-KR" sz="1900"/>
              <a:t>GNB </a:t>
            </a:r>
            <a:r>
              <a:rPr kumimoji="1" lang="ko-KR" altLang="en-US" sz="1900"/>
              <a:t>탭처럼 사용하기 </a:t>
            </a:r>
            <a:endParaRPr kumimoji="1" lang="ko-KR" altLang="en-US" sz="1900"/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/>
              <a:t>불편한  부분들을 개선하고 </a:t>
            </a:r>
            <a:endParaRPr kumimoji="1" lang="ko-KR" altLang="en-US" sz="1900"/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/>
              <a:t>메인 페이지의 내용을 정비하여 </a:t>
            </a:r>
            <a:endParaRPr kumimoji="1" lang="ko-KR" altLang="en-US" sz="1900"/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900"/>
              <a:t>사용자의 편의성을 높임</a:t>
            </a:r>
            <a:endParaRPr kumimoji="1" lang="ko-KR" alt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4145098"/>
            <a:ext cx="19050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4145098"/>
            <a:ext cx="19050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600" y="4291148"/>
            <a:ext cx="12192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4291148"/>
            <a:ext cx="1219200" cy="161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19100"/>
            <a:ext cx="2781300" cy="233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6500" y="2387600"/>
            <a:ext cx="2197100" cy="698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3588274" y="4127500"/>
            <a:ext cx="1917700" cy="1917700"/>
          </a:xfrm>
          <a:prstGeom prst="ellipse">
            <a:avLst/>
          </a:prstGeom>
          <a:solidFill>
            <a:srgbClr val="EEF8FD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매일굴림" panose="020308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13118" y="6526126"/>
            <a:ext cx="186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ea typeface="매일굴림" panose="02030803000000000000" pitchFamily="18" charset="-127"/>
              </a:rPr>
              <a:t>#</a:t>
            </a:r>
            <a:r>
              <a:rPr lang="en-US" altLang="ko-KR" sz="3600" dirty="0">
                <a:ea typeface="매일굴림" panose="02030803000000000000" pitchFamily="18" charset="-127"/>
              </a:rPr>
              <a:t>EEF</a:t>
            </a:r>
            <a:r>
              <a:rPr lang="ko-KR" altLang="en-US" sz="3600" dirty="0">
                <a:ea typeface="매일굴림" panose="02030803000000000000" pitchFamily="18" charset="-127"/>
              </a:rPr>
              <a:t>8</a:t>
            </a:r>
            <a:r>
              <a:rPr lang="en-US" altLang="ko-KR" sz="3600" dirty="0">
                <a:ea typeface="매일굴림" panose="02030803000000000000" pitchFamily="18" charset="-127"/>
              </a:rPr>
              <a:t>FD</a:t>
            </a:r>
            <a:endParaRPr lang="ko-KR" altLang="en-US" sz="3600" dirty="0">
              <a:ea typeface="매일굴림" panose="02030803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2794" y="6526126"/>
            <a:ext cx="186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ea typeface="매일굴림" panose="02030803000000000000" pitchFamily="18" charset="-127"/>
              </a:rPr>
              <a:t>#</a:t>
            </a:r>
            <a:r>
              <a:rPr lang="en-US" altLang="ko-KR" sz="3600" dirty="0">
                <a:ea typeface="매일굴림" panose="02030803000000000000" pitchFamily="18" charset="-127"/>
              </a:rPr>
              <a:t>194E92</a:t>
            </a:r>
            <a:endParaRPr lang="ko-KR" altLang="en-US" sz="3600" dirty="0">
              <a:ea typeface="매일굴림" panose="02030803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09994" y="6526126"/>
            <a:ext cx="186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ea typeface="매일굴림" panose="02030803000000000000" pitchFamily="18" charset="-127"/>
              </a:rPr>
              <a:t>#</a:t>
            </a:r>
            <a:r>
              <a:rPr lang="en-US" altLang="ko-KR" sz="3600" dirty="0">
                <a:ea typeface="매일굴림" panose="02030803000000000000" pitchFamily="18" charset="-127"/>
              </a:rPr>
              <a:t>FFFFFF</a:t>
            </a:r>
            <a:endParaRPr lang="ko-KR" altLang="en-US" sz="3600" dirty="0">
              <a:ea typeface="매일굴림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859A6-1337-8D85-DB84-AA46CEDFF0F4}"/>
              </a:ext>
            </a:extLst>
          </p:cNvPr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Mood Board – Main Color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41843-66FA-6095-A10D-C0B96FCD741B}"/>
              </a:ext>
            </a:extLst>
          </p:cNvPr>
          <p:cNvSpPr txBox="1"/>
          <p:nvPr/>
        </p:nvSpPr>
        <p:spPr>
          <a:xfrm>
            <a:off x="1136650" y="7439296"/>
            <a:ext cx="466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매일유업의 </a:t>
            </a:r>
            <a:r>
              <a:rPr kumimoji="1" lang="ko-KR" altLang="en-US" sz="2400" dirty="0" err="1"/>
              <a:t>메인이</a:t>
            </a:r>
            <a:r>
              <a:rPr kumimoji="1" lang="ko-KR" altLang="en-US" sz="2400" dirty="0"/>
              <a:t> 되는 전통적인 색상으로 차분함과 신뢰감을 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34C6-D7A0-72B6-76A9-181389309D1D}"/>
              </a:ext>
            </a:extLst>
          </p:cNvPr>
          <p:cNvSpPr txBox="1"/>
          <p:nvPr/>
        </p:nvSpPr>
        <p:spPr>
          <a:xfrm>
            <a:off x="6544622" y="7439296"/>
            <a:ext cx="541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명확성을 가져오는 조화로운 색상으로 기업에 대한 깔끔한 이미지를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0049A-26E6-1E05-29B2-F5174F53C042}"/>
              </a:ext>
            </a:extLst>
          </p:cNvPr>
          <p:cNvSpPr txBox="1"/>
          <p:nvPr/>
        </p:nvSpPr>
        <p:spPr>
          <a:xfrm>
            <a:off x="12266930" y="7483901"/>
            <a:ext cx="5106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매일유업에서 느낄 수 있는 안정감과 밝고 청렴한 기업의 이미지를 보조</a:t>
            </a: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5700" y="4039062"/>
            <a:ext cx="3810000" cy="863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1639" y="3778712"/>
            <a:ext cx="38100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47578" y="4115262"/>
            <a:ext cx="38100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0800000">
            <a:off x="2432050" y="7295153"/>
            <a:ext cx="4572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3367" y="7295153"/>
            <a:ext cx="4572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8978900" y="5740400"/>
            <a:ext cx="3429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8715202" y="-1026632"/>
            <a:ext cx="838200" cy="1600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5800" y="419100"/>
            <a:ext cx="2781300" cy="2336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52800" y="876300"/>
            <a:ext cx="1424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>
                <a:solidFill>
                  <a:srgbClr val="194e92"/>
                </a:solidFill>
                <a:latin typeface="매일굴림"/>
                <a:ea typeface="매일굴림"/>
              </a:rPr>
              <a:t>Mood Board – Font</a:t>
            </a:r>
            <a:endParaRPr lang="ko-KR" altLang="en-US" sz="400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93517" y="4115262"/>
            <a:ext cx="3136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5400">
                <a:ea typeface="매일굴림"/>
              </a:rPr>
              <a:t>매일 굴림</a:t>
            </a:r>
            <a:endParaRPr kumimoji="1" lang="ko-KR" altLang="en-US" sz="5400">
              <a:ea typeface="매일굴림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7119" y="7106377"/>
            <a:ext cx="12606248" cy="197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800"/>
              <a:t>가독성이 뛰어나고 다양한 사용자 환경에 최적화된 글꼴인 </a:t>
            </a:r>
            <a:endParaRPr kumimoji="1" lang="ko-KR" altLang="en-US" sz="2800"/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2800"/>
              <a:t>Noto Sans, </a:t>
            </a:r>
            <a:r>
              <a:rPr kumimoji="1" lang="ko-KR" altLang="en-US" sz="2800"/>
              <a:t>맑은고딕</a:t>
            </a:r>
            <a:r>
              <a:rPr kumimoji="1" lang="en-US" altLang="ko-KR" sz="2800"/>
              <a:t>,</a:t>
            </a:r>
            <a:r>
              <a:rPr kumimoji="1" lang="ko-KR" altLang="en-US" sz="2800"/>
              <a:t> </a:t>
            </a:r>
            <a:r>
              <a:rPr kumimoji="1" lang="en-US" altLang="ko-KR" sz="2800"/>
              <a:t>Sans serif</a:t>
            </a:r>
            <a:r>
              <a:rPr kumimoji="1" lang="ko-KR" altLang="en-US" sz="2800"/>
              <a:t>를 사용하였으며 </a:t>
            </a:r>
            <a:endParaRPr kumimoji="1" lang="ko-KR" altLang="en-US" sz="2800"/>
          </a:p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800">
                <a:solidFill>
                  <a:srgbClr val="194e92"/>
                </a:solidFill>
                <a:latin typeface="MaeilRounded"/>
                <a:ea typeface="MaeilRounded"/>
              </a:rPr>
              <a:t>매일유업</a:t>
            </a:r>
            <a:r>
              <a:rPr kumimoji="1" lang="ko-KR" altLang="en-US" sz="2800"/>
              <a:t>만의 고유한 폰트인 </a:t>
            </a:r>
            <a:r>
              <a:rPr kumimoji="1" lang="ko-KR" altLang="en-US" sz="2800">
                <a:solidFill>
                  <a:srgbClr val="194e92"/>
                </a:solidFill>
                <a:latin typeface="MaeilRounded"/>
                <a:ea typeface="MaeilRounded"/>
              </a:rPr>
              <a:t>매일 굴림</a:t>
            </a:r>
            <a:r>
              <a:rPr kumimoji="1" lang="ko-KR" altLang="en-US" sz="2800"/>
              <a:t>으로 기업의 이미지를 강조</a:t>
            </a:r>
            <a:endParaRPr kumimoji="1"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8100" y="3657600"/>
            <a:ext cx="15989300" cy="560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800" y="419100"/>
            <a:ext cx="27813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55700" y="2578100"/>
            <a:ext cx="35306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191000" y="4000500"/>
            <a:ext cx="26670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1104900" y="3975100"/>
            <a:ext cx="21653500" cy="5105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2800" y="876300"/>
            <a:ext cx="1424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>
                <a:solidFill>
                  <a:srgbClr val="194e92"/>
                </a:solidFill>
                <a:latin typeface="매일굴림"/>
                <a:ea typeface="매일굴림"/>
              </a:rPr>
              <a:t>Look &amp; Feel_Brainstorming</a:t>
            </a:r>
            <a:endParaRPr lang="ko-KR" altLang="en-US" sz="600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lang="en-US" altLang="ko-KR" sz="400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lang="ko-KR" altLang="en-US" sz="400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lang="en-US" altLang="ko-KR" sz="4000">
                <a:solidFill>
                  <a:srgbClr val="194e92"/>
                </a:solidFill>
                <a:latin typeface="매일굴림"/>
                <a:ea typeface="매일굴림"/>
              </a:rPr>
              <a:t>(design)</a:t>
            </a:r>
            <a:endParaRPr lang="en-US" altLang="ko-KR" sz="400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3108374"/>
            <a:ext cx="2666999" cy="63023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0403" y="3123301"/>
            <a:ext cx="5836597" cy="3429000"/>
          </a:xfrm>
          <a:prstGeom prst="rect">
            <a:avLst/>
          </a:prstGeom>
        </p:spPr>
      </p:pic>
      <p:sp>
        <p:nvSpPr>
          <p:cNvPr id="17" name="가로 글상자 16"/>
          <p:cNvSpPr txBox="1"/>
          <p:nvPr/>
        </p:nvSpPr>
        <p:spPr>
          <a:xfrm>
            <a:off x="4495799" y="7505700"/>
            <a:ext cx="5181601" cy="6648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900"/>
              <a:t>figma tool</a:t>
            </a:r>
            <a:r>
              <a:rPr lang="ko-KR" altLang="en-US" sz="1900"/>
              <a:t>을 활용한 레이아웃 디자인</a:t>
            </a:r>
            <a:endParaRPr lang="ko-KR" altLang="en-US" sz="1900"/>
          </a:p>
          <a:p>
            <a:pPr lvl="0">
              <a:defRPr/>
            </a:pPr>
            <a:r>
              <a:rPr lang="en-US" altLang="ko-KR" sz="1900"/>
              <a:t>desktop size - 1600px</a:t>
            </a:r>
            <a:r>
              <a:rPr lang="ko-KR" altLang="en-US" sz="1900"/>
              <a:t>로 작업</a:t>
            </a:r>
            <a:endParaRPr lang="ko-KR" altLang="en-US" sz="19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44200" y="3123301"/>
            <a:ext cx="6598904" cy="3414073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10820400" y="7471410"/>
            <a:ext cx="6477000" cy="95631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figma 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협업 툴을 사용하여 가이드라인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팀원들과 공유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디자인적인 수정이 필요할 시 협의를 통해 수정사항 반영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1066800" y="2476500"/>
            <a:ext cx="26670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4495800" y="2476500"/>
            <a:ext cx="2667000" cy="4533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sub page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44200" y="4457700"/>
            <a:ext cx="12192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773971" y="953071"/>
            <a:ext cx="1523428" cy="1523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4229100" y="8395334"/>
            <a:ext cx="9829800" cy="63436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메인 페이지에 들어가는 배경 및 꽃 디자인 요소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실제 매일 제품에 들어가는 디자인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컬러 참고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73971" y="953071"/>
            <a:ext cx="1523428" cy="15234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34743" y="952500"/>
            <a:ext cx="1562657" cy="1524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t="5200" b="3760"/>
          <a:stretch>
            <a:fillRect/>
          </a:stretch>
        </p:blipFill>
        <p:spPr>
          <a:xfrm>
            <a:off x="11430000" y="2448833"/>
            <a:ext cx="3487713" cy="538933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19400" y="2309812"/>
            <a:ext cx="8041899" cy="22240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4720" y="4813300"/>
            <a:ext cx="7193280" cy="2997200"/>
          </a:xfrm>
          <a:prstGeom prst="rect">
            <a:avLst/>
          </a:prstGeom>
        </p:spPr>
      </p:pic>
      <p:sp>
        <p:nvSpPr>
          <p:cNvPr id="33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(design)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4229100" y="7658100"/>
            <a:ext cx="9829800" cy="6362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메인 페이지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PRODUCT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영역에 들어가는 그림 일러스트레이터 툴을 사용하여 제작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매일의 대표 메뉴 이미지의 누끼를 따서 색을 입히고 그라디언트 툴로 명암 조절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73971" y="953071"/>
            <a:ext cx="1523428" cy="15234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34743" y="952500"/>
            <a:ext cx="1562657" cy="1524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58400" y="3947010"/>
            <a:ext cx="7174230" cy="119649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8400" y="5587538"/>
            <a:ext cx="7127124" cy="11258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3377564"/>
            <a:ext cx="9476601" cy="3531870"/>
          </a:xfrm>
          <a:prstGeom prst="rect">
            <a:avLst/>
          </a:prstGeom>
        </p:spPr>
      </p:pic>
      <p:sp>
        <p:nvSpPr>
          <p:cNvPr id="29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(design)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3048000" y="269748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/>
              <a:t>&lt;</a:t>
            </a:r>
            <a:r>
              <a:rPr lang="ko-KR" altLang="en-US" sz="2000"/>
              <a:t> 리뉴얼 전 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34" name="가로 글상자 33"/>
          <p:cNvSpPr txBox="1"/>
          <p:nvPr/>
        </p:nvSpPr>
        <p:spPr>
          <a:xfrm>
            <a:off x="11811000" y="26898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5600700" y="8101961"/>
            <a:ext cx="7086600" cy="90678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회사소개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매일유업 스토리에 담겨있는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매일 유업의 경영 철학을 메인 페이지에 재구성함으로써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사용자들에게 브랜드 이미지를 구축함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8470" t="20320" r="11020"/>
          <a:stretch>
            <a:fillRect/>
          </a:stretch>
        </p:blipFill>
        <p:spPr>
          <a:xfrm>
            <a:off x="560655" y="3472562"/>
            <a:ext cx="8354743" cy="342353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t="2060"/>
          <a:stretch>
            <a:fillRect/>
          </a:stretch>
        </p:blipFill>
        <p:spPr>
          <a:xfrm>
            <a:off x="10062210" y="3543300"/>
            <a:ext cx="7082791" cy="3269262"/>
          </a:xfrm>
          <a:prstGeom prst="rect">
            <a:avLst/>
          </a:prstGeom>
        </p:spPr>
      </p:pic>
      <p:sp>
        <p:nvSpPr>
          <p:cNvPr id="39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메인페이지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8458200" y="4675187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996" y="3169920"/>
            <a:ext cx="7766404" cy="41561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93634" y="3467100"/>
            <a:ext cx="7984765" cy="3825239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2743200" y="269748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/>
              <a:t>&lt;</a:t>
            </a:r>
            <a:r>
              <a:rPr lang="ko-KR" altLang="en-US" sz="2000"/>
              <a:t> 리뉴얼 전 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34" name="가로 글상자 33"/>
          <p:cNvSpPr txBox="1"/>
          <p:nvPr/>
        </p:nvSpPr>
        <p:spPr>
          <a:xfrm>
            <a:off x="11811000" y="26898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5600700" y="8101964"/>
            <a:ext cx="7086600" cy="9067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사회공헌에 있는 세 가지의 가치를 메인 페이지에 배치함으로써 기업의 가치 강조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9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메인페이지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02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8458200" y="4892675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381000000"/>
            <a:chOff x="2147483648" y="2147483648"/>
            <a:chExt cx="2147483648" cy="3810000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7200" y="2578100"/>
            <a:ext cx="7226300" cy="297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76694912"/>
            <a:chOff x="2147483648" y="2147483648"/>
            <a:chExt cx="2147483648" cy="276694912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943100" y="7162800"/>
            <a:ext cx="876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3600" y="6223000"/>
            <a:ext cx="1612900" cy="2209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2147483648" y="2147483648"/>
            <a:chExt cx="2147483648" cy="2147483648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76694912"/>
            <a:chOff x="2147483648" y="2147483648"/>
            <a:chExt cx="2147483648" cy="276694912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13563600" y="7124700"/>
            <a:ext cx="87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84100" y="6159500"/>
            <a:ext cx="1866900" cy="2222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2147483648" y="2147483648"/>
            <a:chExt cx="2147483648" cy="2147483648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76694912"/>
            <a:chOff x="2147483648" y="2147483648"/>
            <a:chExt cx="2147483648" cy="276694912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7759700" y="7162800"/>
            <a:ext cx="8763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80200" y="6210300"/>
            <a:ext cx="1866900" cy="2222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0">
            <a:off x="2147483648" y="2147483648"/>
            <a:ext cx="2147483648" cy="2147483648"/>
            <a:chOff x="2147483648" y="2147483648"/>
            <a:chExt cx="2147483648" cy="2147483648"/>
          </a:xfrm>
        </p:grpSpPr>
      </p:grpSp>
      <p:grpSp>
        <p:nvGrpSpPr>
          <p:cNvPr id="23" name="Group 23"/>
          <p:cNvGrpSpPr/>
          <p:nvPr/>
        </p:nvGrpSpPr>
        <p:grpSpPr>
          <a:xfrm rot="0">
            <a:off x="2147483648" y="2147483648"/>
            <a:ext cx="2147483648" cy="276694912"/>
            <a:chOff x="2147483648" y="2147483648"/>
            <a:chExt cx="2147483648" cy="276694912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10699750" y="8772979"/>
            <a:ext cx="8763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630229" y="7806279"/>
            <a:ext cx="1892300" cy="2209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0">
            <a:off x="2147483648" y="2147483648"/>
            <a:ext cx="2147483648" cy="2147483648"/>
            <a:chOff x="2147483648" y="2147483648"/>
            <a:chExt cx="2147483648" cy="2147483648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76694912"/>
            <a:chOff x="2147483648" y="2147483648"/>
            <a:chExt cx="2147483648" cy="276694912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400000">
            <a:off x="4785723" y="8726533"/>
            <a:ext cx="8763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826329" y="7793579"/>
            <a:ext cx="1905000" cy="220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477000" y="2400300"/>
            <a:ext cx="4787900" cy="520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 rot="0">
            <a:off x="2147483648" y="2147483648"/>
            <a:ext cx="2147483648" cy="2147483648"/>
            <a:chOff x="2147483648" y="2147483648"/>
            <a:chExt cx="2147483648" cy="2147483648"/>
          </a:xfrm>
        </p:grpSpPr>
      </p:grpSp>
      <p:grpSp>
        <p:nvGrpSpPr>
          <p:cNvPr id="36" name="Group 36"/>
          <p:cNvGrpSpPr/>
          <p:nvPr/>
        </p:nvGrpSpPr>
        <p:grpSpPr>
          <a:xfrm rot="0">
            <a:off x="2147483648" y="2147483648"/>
            <a:ext cx="2147483648" cy="276694912"/>
            <a:chOff x="2147483648" y="2147483648"/>
            <a:chExt cx="2147483648" cy="276694912"/>
          </a:xfrm>
        </p:grpSpPr>
      </p:grpSp>
      <p:sp>
        <p:nvSpPr>
          <p:cNvPr id="40" name="직사각형 39"/>
          <p:cNvSpPr/>
          <p:nvPr/>
        </p:nvSpPr>
        <p:spPr>
          <a:xfrm>
            <a:off x="6800850" y="3123836"/>
            <a:ext cx="4705350" cy="1448163"/>
          </a:xfrm>
          <a:prstGeom prst="rect">
            <a:avLst/>
          </a:prstGeom>
          <a:solidFill>
            <a:srgbClr val="19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7200">
                <a:latin typeface="매일굴림"/>
                <a:ea typeface="매일굴림"/>
              </a:rPr>
              <a:t>목차</a:t>
            </a:r>
            <a:endParaRPr lang="ko-KR" altLang="en-US" sz="7200">
              <a:latin typeface="매일굴림"/>
              <a:ea typeface="매일굴림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03714" y="6534671"/>
            <a:ext cx="3340100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ea typeface="매일굴림"/>
              </a:rPr>
              <a:t>기업분석</a:t>
            </a:r>
            <a:endParaRPr lang="ko-KR" altLang="en-US" sz="2400">
              <a:solidFill>
                <a:schemeClr val="bg1"/>
              </a:solidFill>
              <a:ea typeface="매일굴림"/>
            </a:endParaRPr>
          </a:p>
          <a:p>
            <a:pPr lvl="0">
              <a:defRPr/>
            </a:pPr>
            <a:endParaRPr lang="en-US" altLang="ko-KR" sz="1050">
              <a:solidFill>
                <a:schemeClr val="bg1"/>
              </a:solidFill>
              <a:ea typeface="매일굴림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>
                <a:solidFill>
                  <a:schemeClr val="bg1"/>
                </a:solidFill>
                <a:ea typeface="매일굴림"/>
              </a:rPr>
              <a:t>매일유업 소개 및 특성 분석</a:t>
            </a:r>
            <a:endParaRPr lang="ko-KR" altLang="en-US">
              <a:solidFill>
                <a:schemeClr val="bg1"/>
              </a:solidFill>
              <a:ea typeface="매일굴림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>
                <a:solidFill>
                  <a:schemeClr val="bg1"/>
                </a:solidFill>
                <a:ea typeface="매일굴림"/>
              </a:rPr>
              <a:t>매일유업 이용자 분석</a:t>
            </a:r>
            <a:endParaRPr lang="ko-KR" altLang="en-US">
              <a:solidFill>
                <a:schemeClr val="bg1"/>
              </a:solidFill>
              <a:ea typeface="매일굴림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8279" y="8129927"/>
            <a:ext cx="3340100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매일굴림"/>
                <a:ea typeface="매일굴림"/>
              </a:rPr>
              <a:t>Mood Board</a:t>
            </a:r>
            <a:endParaRPr lang="en-US" altLang="ko-KR" sz="2400">
              <a:solidFill>
                <a:schemeClr val="bg1"/>
              </a:solidFill>
              <a:latin typeface="매일굴림"/>
              <a:ea typeface="매일굴림"/>
            </a:endParaRPr>
          </a:p>
          <a:p>
            <a:pPr lvl="0">
              <a:defRPr/>
            </a:pPr>
            <a:endParaRPr lang="en-US" altLang="ko-KR" sz="1050">
              <a:solidFill>
                <a:schemeClr val="bg1"/>
              </a:solidFill>
              <a:ea typeface="매일굴림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>
                <a:solidFill>
                  <a:schemeClr val="bg1"/>
                </a:solidFill>
                <a:ea typeface="매일굴림"/>
              </a:rPr>
              <a:t>컬러와 폰트 선정 이유</a:t>
            </a:r>
            <a:endParaRPr lang="ko-KR" altLang="en-US">
              <a:solidFill>
                <a:schemeClr val="bg1"/>
              </a:solidFill>
              <a:ea typeface="매일굴림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>
                <a:solidFill>
                  <a:schemeClr val="bg1"/>
                </a:solidFill>
                <a:ea typeface="매일굴림"/>
              </a:rPr>
              <a:t>매일유업 이용자 분석</a:t>
            </a:r>
            <a:endParaRPr lang="ko-KR" altLang="en-US">
              <a:solidFill>
                <a:schemeClr val="bg1"/>
              </a:solidFill>
              <a:ea typeface="매일굴림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99689" y="6564186"/>
            <a:ext cx="3340100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ea typeface="매일굴림"/>
              </a:rPr>
              <a:t>사이트 분석</a:t>
            </a:r>
            <a:endParaRPr lang="ko-KR" altLang="en-US" sz="2400">
              <a:solidFill>
                <a:schemeClr val="bg1"/>
              </a:solidFill>
              <a:ea typeface="매일굴림"/>
            </a:endParaRPr>
          </a:p>
          <a:p>
            <a:pPr lvl="0">
              <a:defRPr/>
            </a:pPr>
            <a:endParaRPr lang="en-US" altLang="ko-KR" sz="1050">
              <a:solidFill>
                <a:schemeClr val="bg1"/>
              </a:solidFill>
              <a:ea typeface="매일굴림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>
                <a:solidFill>
                  <a:schemeClr val="bg1"/>
                </a:solidFill>
                <a:ea typeface="매일굴림"/>
              </a:rPr>
              <a:t>기업 사이트 분석</a:t>
            </a:r>
            <a:endParaRPr lang="ko-KR" altLang="en-US">
              <a:solidFill>
                <a:schemeClr val="bg1"/>
              </a:solidFill>
              <a:ea typeface="매일굴림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>
                <a:solidFill>
                  <a:schemeClr val="bg1"/>
                </a:solidFill>
                <a:ea typeface="매일굴림"/>
              </a:rPr>
              <a:t>벤치마킹 사이트 분석</a:t>
            </a:r>
            <a:endParaRPr lang="en-US" altLang="ko-KR">
              <a:solidFill>
                <a:schemeClr val="bg1"/>
              </a:solidFill>
              <a:ea typeface="매일굴림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85900" y="6944667"/>
            <a:ext cx="3340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ea typeface="매일굴림"/>
              </a:rPr>
              <a:t>방향성 및 목표</a:t>
            </a:r>
            <a:endParaRPr lang="en-US" altLang="ko-KR" sz="2400">
              <a:solidFill>
                <a:schemeClr val="bg1"/>
              </a:solidFill>
              <a:ea typeface="매일굴림"/>
            </a:endParaRPr>
          </a:p>
        </p:txBody>
      </p:sp>
      <p:sp>
        <p:nvSpPr>
          <p:cNvPr id="46" name="TextBox 40"/>
          <p:cNvSpPr txBox="1"/>
          <p:nvPr/>
        </p:nvSpPr>
        <p:spPr>
          <a:xfrm>
            <a:off x="11430000" y="8115299"/>
            <a:ext cx="3340100" cy="116014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ea typeface="매일굴림"/>
              </a:rPr>
              <a:t>최종 결과물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ea typeface="매일굴림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50" b="0" i="0" u="none" strike="noStrike" kern="1200" cap="none" spc="0" normalizeH="0" baseline="0" mc:Ignorable="hp" hp:hslEmbossed="0">
              <a:solidFill>
                <a:srgbClr val="ffffff"/>
              </a:solidFill>
              <a:ea typeface="매일굴림"/>
            </a:endParaRPr>
          </a:p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a typeface="매일굴림"/>
              </a:rPr>
              <a:t>맡은 파트와 주요 기능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a typeface="매일굴림"/>
            </a:endParaRPr>
          </a:p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a typeface="매일굴림"/>
              </a:rPr>
              <a:t>문제 해결과 결과물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a typeface="매일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2743200" y="301752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/>
              <a:t>&lt;</a:t>
            </a:r>
            <a:r>
              <a:rPr lang="ko-KR" altLang="en-US" sz="2000"/>
              <a:t> 리뉴얼 전 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34" name="가로 글상자 33"/>
          <p:cNvSpPr txBox="1"/>
          <p:nvPr/>
        </p:nvSpPr>
        <p:spPr>
          <a:xfrm>
            <a:off x="11811000" y="300990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5600700" y="8101962"/>
            <a:ext cx="7086600" cy="118300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브랜드 제품에 대한 이미지를 일러스트로 재구성하여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사용자에게 흥미를 일으킴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버튼 클릭 시 메뉴가 넘어가게 하는 구조로 설계함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1200" y="3725751"/>
            <a:ext cx="7667252" cy="283549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l="10950" t="83060" r="14630" b="-1580"/>
          <a:stretch>
            <a:fillRect/>
          </a:stretch>
        </p:blipFill>
        <p:spPr>
          <a:xfrm>
            <a:off x="990600" y="5418249"/>
            <a:ext cx="6858000" cy="461937"/>
          </a:xfrm>
          <a:prstGeom prst="rect">
            <a:avLst/>
          </a:prstGeom>
        </p:spPr>
      </p:pic>
      <p:sp>
        <p:nvSpPr>
          <p:cNvPr id="44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메인페이지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03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982200" y="5342049"/>
            <a:ext cx="422275" cy="422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46" name="타원 45"/>
          <p:cNvSpPr/>
          <p:nvPr/>
        </p:nvSpPr>
        <p:spPr>
          <a:xfrm>
            <a:off x="16383000" y="5300774"/>
            <a:ext cx="422275" cy="422275"/>
          </a:xfrm>
          <a:prstGeom prst="ellips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8675688" y="5167424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2743200" y="284988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/>
              <a:t>&lt;</a:t>
            </a:r>
            <a:r>
              <a:rPr lang="ko-KR" altLang="en-US" sz="2000"/>
              <a:t> 리뉴얼 전 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34" name="가로 글상자 33"/>
          <p:cNvSpPr txBox="1"/>
          <p:nvPr/>
        </p:nvSpPr>
        <p:spPr>
          <a:xfrm>
            <a:off x="11811000" y="28422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5600700" y="8101963"/>
            <a:ext cx="7086600" cy="145923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대표 브랜드관 몇 가지를 보여주는 기존의 웹사이트 구성에서 브랜드를 한 눈에 볼 수 있게끔 설계함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호버 시 남색 계열의 외곽선이 생기고 전체보기 클릭 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브랜드관 페이지로 이동하는 구조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10220" r="11150" b="30900"/>
          <a:stretch>
            <a:fillRect/>
          </a:stretch>
        </p:blipFill>
        <p:spPr>
          <a:xfrm>
            <a:off x="1066800" y="4532080"/>
            <a:ext cx="7010400" cy="1667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52660" y="4064613"/>
            <a:ext cx="7597140" cy="2592750"/>
          </a:xfrm>
          <a:prstGeom prst="rect">
            <a:avLst/>
          </a:prstGeom>
        </p:spPr>
      </p:pic>
      <p:sp>
        <p:nvSpPr>
          <p:cNvPr id="46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메인페이지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04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8675688" y="4892675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IR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경영정보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3581400"/>
            <a:ext cx="7528560" cy="31242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1800" y="2783204"/>
            <a:ext cx="6172201" cy="4720591"/>
          </a:xfrm>
          <a:prstGeom prst="rect">
            <a:avLst/>
          </a:prstGeom>
        </p:spPr>
      </p:pic>
      <p:sp>
        <p:nvSpPr>
          <p:cNvPr id="51" name="가로 글상자 50"/>
          <p:cNvSpPr txBox="1"/>
          <p:nvPr/>
        </p:nvSpPr>
        <p:spPr>
          <a:xfrm>
            <a:off x="5229225" y="8105771"/>
            <a:ext cx="7829550" cy="173164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주주구성에 관한 자료를 도형을 삽입하여 보여주는 구조로 변경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스크롤을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700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이상 내릴 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slideDown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을 사용하여 그래프가 화면에 표시되고 이보다 작으면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slideUp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을 사용하여 그래프가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화면에서 사라지도록 구성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사용 동작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 scrollTop(), slideUp(), slideDown()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353800" y="3771900"/>
            <a:ext cx="4800600" cy="33528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6" name="가로 글상자 55"/>
          <p:cNvSpPr txBox="1"/>
          <p:nvPr/>
        </p:nvSpPr>
        <p:spPr>
          <a:xfrm>
            <a:off x="15163800" y="3238500"/>
            <a:ext cx="2743200" cy="6362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cs typeface="Arial"/>
              </a:rPr>
              <a:t>scrollTop &gt; 700 slideDown()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7" name="가로 글상자 56"/>
          <p:cNvSpPr txBox="1"/>
          <p:nvPr/>
        </p:nvSpPr>
        <p:spPr>
          <a:xfrm>
            <a:off x="15392400" y="2463165"/>
            <a:ext cx="2514600" cy="6400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cs typeface="Arial"/>
              </a:rPr>
              <a:t>scrollTop &lt; 700 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cs typeface="Arial"/>
            </a:endParaRPr>
          </a:p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cs typeface="Arial"/>
              </a:rPr>
              <a:t>slideUp()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2743200" y="269748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1811000" y="26898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8893176" y="4838700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IR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재무정보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3505200" y="231648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52800" y="3344294"/>
            <a:ext cx="4087509" cy="491578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rcRect l="25470" t="12960" r="5020" b="23330"/>
          <a:stretch>
            <a:fillRect/>
          </a:stretch>
        </p:blipFill>
        <p:spPr>
          <a:xfrm>
            <a:off x="10820400" y="2621280"/>
            <a:ext cx="4579088" cy="5791200"/>
          </a:xfrm>
          <a:prstGeom prst="rect">
            <a:avLst/>
          </a:prstGeom>
        </p:spPr>
      </p:pic>
      <p:sp>
        <p:nvSpPr>
          <p:cNvPr id="63" name="가로 글상자 62"/>
          <p:cNvSpPr txBox="1"/>
          <p:nvPr/>
        </p:nvSpPr>
        <p:spPr>
          <a:xfrm>
            <a:off x="11525249" y="3375660"/>
            <a:ext cx="5162550" cy="10058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6" name="가로 글상자 65"/>
          <p:cNvSpPr txBox="1"/>
          <p:nvPr/>
        </p:nvSpPr>
        <p:spPr>
          <a:xfrm>
            <a:off x="11125200" y="23088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7" name="가로 글상자 66"/>
          <p:cNvSpPr txBox="1"/>
          <p:nvPr/>
        </p:nvSpPr>
        <p:spPr>
          <a:xfrm>
            <a:off x="5229225" y="8105771"/>
            <a:ext cx="7829550" cy="38862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5229225" y="8496300"/>
            <a:ext cx="782955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표는 매일유업을 대표하는 컬러로 디자인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총계와 같은 중요한 부분은 컬러를 조절하여 눈에 잘 들어오게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8664576" y="5197475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IR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공시정보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5229225" y="8509630"/>
            <a:ext cx="7829550" cy="9010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년도와 해당 문서를 한 눈에 파악하기 쉽도록 가운데 정렬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또한 해당 부분에 마우스를 올릴 시 그림자 효과가 생김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2819400" y="248412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9525000" y="247650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6000" y="3009900"/>
            <a:ext cx="3224316" cy="50139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7000" y="3208020"/>
            <a:ext cx="4049825" cy="490727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716000" y="5143500"/>
            <a:ext cx="2331879" cy="2666999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11506200" y="4264024"/>
            <a:ext cx="879475" cy="879475"/>
          </a:xfrm>
          <a:prstGeom prst="ellips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67" name="화살표 66"/>
          <p:cNvCxnSpPr/>
          <p:nvPr/>
        </p:nvCxnSpPr>
        <p:spPr>
          <a:xfrm>
            <a:off x="12420600" y="4771231"/>
            <a:ext cx="1406526" cy="7445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오른쪽 화살표 67"/>
          <p:cNvSpPr/>
          <p:nvPr/>
        </p:nvSpPr>
        <p:spPr>
          <a:xfrm>
            <a:off x="7696200" y="4968875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IR - IR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자료실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공고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5229225" y="8105770"/>
            <a:ext cx="7829550" cy="1179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남색 계열 컬러로 디자인 구성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좀 더 선명하게 보이도록 텍스트 컬러 및 굵기 조절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또한 마우스를 올릴 때 제목에 밑줄 표시를 추가함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2743200" y="269748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954000" y="45186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hover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시 밑줄 효과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1800" y="3314700"/>
            <a:ext cx="3162300" cy="45948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rcRect l="31150" t="14070" r="15110" b="14810"/>
          <a:stretch>
            <a:fillRect/>
          </a:stretch>
        </p:blipFill>
        <p:spPr>
          <a:xfrm>
            <a:off x="9525000" y="2971800"/>
            <a:ext cx="3276600" cy="49149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6"/>
          <a:srcRect r="49160"/>
          <a:stretch>
            <a:fillRect/>
          </a:stretch>
        </p:blipFill>
        <p:spPr>
          <a:xfrm>
            <a:off x="12845407" y="5297993"/>
            <a:ext cx="4147193" cy="455107"/>
          </a:xfrm>
          <a:prstGeom prst="rect">
            <a:avLst/>
          </a:prstGeom>
        </p:spPr>
      </p:pic>
      <p:sp>
        <p:nvSpPr>
          <p:cNvPr id="66" name="오른쪽 화살표 65"/>
          <p:cNvSpPr/>
          <p:nvPr/>
        </p:nvSpPr>
        <p:spPr>
          <a:xfrm>
            <a:off x="7369175" y="5143500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가로 글상자 66"/>
          <p:cNvSpPr txBox="1"/>
          <p:nvPr/>
        </p:nvSpPr>
        <p:spPr>
          <a:xfrm>
            <a:off x="9296400" y="262890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68" name="화살표 67"/>
          <p:cNvCxnSpPr/>
          <p:nvPr/>
        </p:nvCxnSpPr>
        <p:spPr>
          <a:xfrm>
            <a:off x="10972800" y="4170362"/>
            <a:ext cx="2057400" cy="973138"/>
          </a:xfrm>
          <a:prstGeom prst="straightConnector1">
            <a:avLst/>
          </a:prstGeom>
          <a:noFill/>
          <a:ln w="952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PR 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5229225" y="8105770"/>
            <a:ext cx="7829550" cy="90297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기존에는 레이아웃 안에 내용을 표시하는 구조였다면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공지사항을 한 눈에 알아보기 쉽게 표로 재구성함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마찬가지로 마우스를 올릴 시 밑줄 효과가 생김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3228975" y="219456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67901" y="3335600"/>
            <a:ext cx="3310098" cy="44749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rcRect l="17060" t="5560" r="18140" b="64810"/>
          <a:stretch>
            <a:fillRect/>
          </a:stretch>
        </p:blipFill>
        <p:spPr>
          <a:xfrm>
            <a:off x="3533775" y="2857500"/>
            <a:ext cx="3095625" cy="4953000"/>
          </a:xfrm>
          <a:prstGeom prst="rect">
            <a:avLst/>
          </a:prstGeom>
        </p:spPr>
      </p:pic>
      <p:sp>
        <p:nvSpPr>
          <p:cNvPr id="63" name="가로 글상자 62"/>
          <p:cNvSpPr txBox="1"/>
          <p:nvPr/>
        </p:nvSpPr>
        <p:spPr>
          <a:xfrm>
            <a:off x="10820400" y="22326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8458200" y="4968875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PR 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광고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5229225" y="8307700"/>
            <a:ext cx="7829550" cy="1179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기존의 사이트가 이미지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제목 구조였다면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제목을 없애고 광고를 한 눈에 볼 수 있도록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레이아웃을 재배치하여 구성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또한 이미지에 마우스를 올릴 때 확대되는 효과 적용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2933700" y="2476500"/>
            <a:ext cx="3733800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rcRect l="20460" t="13700" r="18420" b="18890"/>
          <a:stretch>
            <a:fillRect/>
          </a:stretch>
        </p:blipFill>
        <p:spPr>
          <a:xfrm>
            <a:off x="3096986" y="3086100"/>
            <a:ext cx="3265713" cy="4953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02505" y="3086100"/>
            <a:ext cx="2582221" cy="49911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839700" y="4876800"/>
            <a:ext cx="2019299" cy="3028948"/>
          </a:xfrm>
          <a:prstGeom prst="rect">
            <a:avLst/>
          </a:prstGeom>
        </p:spPr>
      </p:pic>
      <p:sp>
        <p:nvSpPr>
          <p:cNvPr id="67" name="가로 글상자 66"/>
          <p:cNvSpPr txBox="1"/>
          <p:nvPr/>
        </p:nvSpPr>
        <p:spPr>
          <a:xfrm>
            <a:off x="7962900" y="248412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리뉴얼 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68" name="화살표 67"/>
          <p:cNvCxnSpPr/>
          <p:nvPr/>
        </p:nvCxnSpPr>
        <p:spPr>
          <a:xfrm>
            <a:off x="11204574" y="5313362"/>
            <a:ext cx="1406526" cy="744538"/>
          </a:xfrm>
          <a:prstGeom prst="straightConnector1">
            <a:avLst/>
          </a:prstGeom>
          <a:noFill/>
          <a:ln w="952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69" name="타원 68"/>
          <p:cNvSpPr/>
          <p:nvPr/>
        </p:nvSpPr>
        <p:spPr>
          <a:xfrm>
            <a:off x="10020300" y="4533900"/>
            <a:ext cx="1066800" cy="1219200"/>
          </a:xfrm>
          <a:prstGeom prst="ellips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9144000" y="4675187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7064375" y="4827587"/>
            <a:ext cx="936624" cy="9366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497d">
              <a:alpha val="2667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47" name="TextBox 12"/>
          <p:cNvSpPr txBox="1"/>
          <p:nvPr/>
        </p:nvSpPr>
        <p:spPr>
          <a:xfrm>
            <a:off x="3124200" y="952500"/>
            <a:ext cx="14249400" cy="6964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최종 결과물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맡은 파트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(web) -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서브페이지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로그인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회원가입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194e92"/>
                </a:solidFill>
                <a:latin typeface="매일굴림"/>
                <a:ea typeface="매일굴림"/>
              </a:rPr>
              <a:t> 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4405312" y="8107675"/>
            <a:ext cx="9477376" cy="17297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로그인과 회원가입 창 메인 컬러를 사용하여 재구성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회원가입에는 유효성 검사를 적용시켰으며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사용자가 입력한 아이디의 값이 로컬 스토리지에 있는지 여부를 확인하고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(includes)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있으면 사용 중인 아이디 입니다 창이 나오고 없으면 해당 값을 스토리지에 저장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(push)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하여 등록하고 사용 가능한 아이디 입니다 라는 창이 나오는 구조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우편번호 검색창은 다음 주소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를 사용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1967" y="2400300"/>
            <a:ext cx="4881632" cy="5101590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3429000" y="6591300"/>
            <a:ext cx="1828800" cy="3048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0" y="2497879"/>
            <a:ext cx="4088129" cy="529124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34800" y="4588979"/>
            <a:ext cx="2667000" cy="300244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8458200" y="59055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94" name="화살표 93"/>
          <p:cNvCxnSpPr/>
          <p:nvPr/>
        </p:nvCxnSpPr>
        <p:spPr>
          <a:xfrm>
            <a:off x="9296400" y="6057900"/>
            <a:ext cx="2362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가로 글상자 94"/>
          <p:cNvSpPr txBox="1"/>
          <p:nvPr/>
        </p:nvSpPr>
        <p:spPr>
          <a:xfrm>
            <a:off x="12420600" y="7185660"/>
            <a:ext cx="373380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다음 주소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api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8"/>
          <a:srcRect b="1940"/>
          <a:stretch>
            <a:fillRect/>
          </a:stretch>
        </p:blipFill>
        <p:spPr>
          <a:xfrm>
            <a:off x="14820900" y="3238500"/>
            <a:ext cx="2933700" cy="99060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734801" y="3269618"/>
            <a:ext cx="2819400" cy="959481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8458200" y="3619500"/>
            <a:ext cx="914400" cy="3048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99" name="화살표 98"/>
          <p:cNvCxnSpPr/>
          <p:nvPr/>
        </p:nvCxnSpPr>
        <p:spPr>
          <a:xfrm>
            <a:off x="9448800" y="3771900"/>
            <a:ext cx="2179707" cy="0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01" name="가로 글상자 100"/>
          <p:cNvSpPr txBox="1"/>
          <p:nvPr/>
        </p:nvSpPr>
        <p:spPr>
          <a:xfrm>
            <a:off x="14859000" y="2825115"/>
            <a:ext cx="281940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existingIds.includes(inputId)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2" name="가로 글상자 101"/>
          <p:cNvSpPr txBox="1"/>
          <p:nvPr/>
        </p:nvSpPr>
        <p:spPr>
          <a:xfrm>
            <a:off x="11734800" y="2825115"/>
            <a:ext cx="281940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existingIds.push(inputId)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0" name="그림 9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3C10F699-17E9-71AF-F8DD-F804F1C69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718322"/>
            <a:ext cx="4800600" cy="28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365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9400" y="2755900"/>
            <a:ext cx="4711700" cy="210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800000">
            <a:off x="3993184" y="7823078"/>
            <a:ext cx="4572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61774" y="7823078"/>
            <a:ext cx="457200" cy="30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71987" y="5181600"/>
            <a:ext cx="93567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800">
                <a:latin typeface="매일고딕"/>
                <a:ea typeface="매일고딕"/>
              </a:rPr>
              <a:t>유제품을 통해 국민의 건강한 삶을 만든다는 신념을 담아 </a:t>
            </a:r>
            <a:endParaRPr lang="ko-KR" altLang="en-US" sz="2800">
              <a:latin typeface="매일고딕"/>
              <a:ea typeface="매일고딕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800">
                <a:solidFill>
                  <a:srgbClr val="194e92"/>
                </a:solidFill>
                <a:latin typeface="매일고딕"/>
                <a:ea typeface="매일고딕"/>
              </a:rPr>
              <a:t>매일 묻고 매일 답하는</a:t>
            </a:r>
            <a:r>
              <a:rPr lang="ko-KR" altLang="en-US" sz="2800">
                <a:latin typeface="매일고딕"/>
                <a:ea typeface="매일고딕"/>
              </a:rPr>
              <a:t> 성실한 자세로 </a:t>
            </a:r>
            <a:endParaRPr lang="ko-KR" altLang="en-US" sz="2800">
              <a:latin typeface="매일고딕"/>
              <a:ea typeface="매일고딕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800">
                <a:latin typeface="매일고딕"/>
                <a:ea typeface="매일고딕"/>
              </a:rPr>
              <a:t>건강한 사회를 만들기 위해 노력하고 있습니다</a:t>
            </a:r>
            <a:r>
              <a:rPr lang="en-US" altLang="ko-KR" sz="2800">
                <a:latin typeface="매일고딕"/>
                <a:ea typeface="매일고딕"/>
              </a:rPr>
              <a:t>.</a:t>
            </a:r>
            <a:endParaRPr lang="ko-KR" altLang="en-US" sz="2800">
              <a:latin typeface="매일고딕"/>
              <a:ea typeface="매일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9287" y="8127878"/>
            <a:ext cx="9356725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800">
                <a:solidFill>
                  <a:srgbClr val="194e92"/>
                </a:solidFill>
                <a:latin typeface="매일고딕"/>
                <a:ea typeface="매일고딕"/>
              </a:rPr>
              <a:t>남들이 가지 않은 길을 언제나 제일 먼저 갔습니다</a:t>
            </a:r>
            <a:r>
              <a:rPr lang="en-US" altLang="ko-KR" sz="2800">
                <a:solidFill>
                  <a:srgbClr val="194e92"/>
                </a:solidFill>
                <a:latin typeface="매일고딕"/>
                <a:ea typeface="매일고딕"/>
              </a:rPr>
              <a:t>.</a:t>
            </a:r>
            <a:r>
              <a:rPr lang="ko-KR" altLang="en-US" sz="2800">
                <a:solidFill>
                  <a:srgbClr val="194e92"/>
                </a:solidFill>
                <a:latin typeface="매일고딕"/>
                <a:ea typeface="매일고딕"/>
              </a:rPr>
              <a:t>그것이 우리의 사명이고</a:t>
            </a:r>
            <a:r>
              <a:rPr lang="en-US" altLang="ko-KR" sz="2800">
                <a:solidFill>
                  <a:srgbClr val="194e92"/>
                </a:solidFill>
                <a:latin typeface="매일고딕"/>
                <a:ea typeface="매일고딕"/>
              </a:rPr>
              <a:t>, </a:t>
            </a:r>
            <a:r>
              <a:rPr lang="ko-KR" altLang="en-US" sz="2800">
                <a:solidFill>
                  <a:srgbClr val="194e92"/>
                </a:solidFill>
                <a:latin typeface="매일고딕"/>
                <a:ea typeface="매일고딕"/>
              </a:rPr>
              <a:t>우리의 몫입니다</a:t>
            </a:r>
            <a:r>
              <a:rPr lang="en-US" altLang="ko-KR" sz="2800">
                <a:solidFill>
                  <a:srgbClr val="194e92"/>
                </a:solidFill>
                <a:latin typeface="매일고딕"/>
                <a:ea typeface="매일고딕"/>
              </a:rPr>
              <a:t>.</a:t>
            </a:r>
            <a:endParaRPr lang="ko-KR" altLang="en-US" sz="2800">
              <a:solidFill>
                <a:srgbClr val="194e92"/>
              </a:solidFill>
              <a:latin typeface="매일고딕"/>
              <a:ea typeface="매일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35300" y="933787"/>
            <a:ext cx="1424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>
                <a:solidFill>
                  <a:srgbClr val="194e92"/>
                </a:solidFill>
                <a:latin typeface="매일굴림"/>
                <a:ea typeface="매일굴림"/>
              </a:rPr>
              <a:t>기업분석</a:t>
            </a:r>
            <a:r>
              <a:rPr lang="en-US" altLang="ko-KR" sz="4000">
                <a:solidFill>
                  <a:srgbClr val="194e92"/>
                </a:solidFill>
                <a:latin typeface="매일굴림"/>
                <a:ea typeface="매일굴림"/>
              </a:rPr>
              <a:t>_</a:t>
            </a:r>
            <a:r>
              <a:rPr lang="ko-KR" altLang="en-US" sz="4000">
                <a:solidFill>
                  <a:srgbClr val="194e92"/>
                </a:solidFill>
                <a:latin typeface="매일굴림"/>
                <a:ea typeface="매일굴림"/>
              </a:rPr>
              <a:t>매일유업이 담은 의미</a:t>
            </a:r>
            <a:endParaRPr lang="ko-KR" altLang="en-US" sz="4000">
              <a:solidFill>
                <a:srgbClr val="194e92"/>
              </a:solidFill>
              <a:latin typeface="매일굴림"/>
              <a:ea typeface="매일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416300" y="3048000"/>
            <a:ext cx="4572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100" y="4330700"/>
            <a:ext cx="4572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5461000"/>
            <a:ext cx="3708400" cy="370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7391400"/>
            <a:ext cx="33655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7112000"/>
            <a:ext cx="1892300" cy="50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0" y="5461000"/>
            <a:ext cx="3708400" cy="370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3700" y="7391400"/>
            <a:ext cx="31496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5200" y="7112000"/>
            <a:ext cx="1892300" cy="50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0" y="5461000"/>
            <a:ext cx="3708400" cy="3708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5500" y="7226300"/>
            <a:ext cx="3276600" cy="1244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7800" y="7112000"/>
            <a:ext cx="1892300" cy="50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461000"/>
            <a:ext cx="3708400" cy="3708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79500" y="7226300"/>
            <a:ext cx="32385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900" y="7112000"/>
            <a:ext cx="1892300" cy="508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36957" y="908387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</a:t>
            </a:r>
            <a:r>
              <a:rPr lang="ko-KR" altLang="en-US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매일유업이 추구하는 가치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6715" y="3224450"/>
            <a:ext cx="9356725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건강한 매일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맛있는 매일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새로운 매일을 연구하고 개척하여 모두가 건강하고 행복한 함께하는 사회를 만들겠습니다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endParaRPr lang="ko-KR" altLang="en-US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93950" y="647448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창의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3200" y="649227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소통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20400" y="647448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열정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916150" y="647448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상생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635500" y="3708400"/>
            <a:ext cx="4572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0" y="3708400"/>
            <a:ext cx="4572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78900" y="5524500"/>
            <a:ext cx="3429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37600" y="-1104900"/>
            <a:ext cx="838200" cy="160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13400" y="7962900"/>
            <a:ext cx="1905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756900" y="7962900"/>
            <a:ext cx="19050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7505700"/>
            <a:ext cx="42418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0" y="7505700"/>
            <a:ext cx="42418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600" y="7505700"/>
            <a:ext cx="42418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44009" y="986765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</a:t>
            </a:r>
            <a:r>
              <a:rPr lang="ko-KR" altLang="en-US" sz="4000" dirty="0" err="1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사용자분석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5775" y="3611728"/>
            <a:ext cx="9356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‘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한국에서 가장 존경받는 기업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’ 7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년 연속 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1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위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30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대 여성 층에게 가장 관심도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선호도가 높았습니다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endParaRPr lang="ko-KR" altLang="en-US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7DF6A-1DE5-CC9F-B249-3B9B1AB2AFFE}"/>
              </a:ext>
            </a:extLst>
          </p:cNvPr>
          <p:cNvSpPr txBox="1"/>
          <p:nvPr/>
        </p:nvSpPr>
        <p:spPr>
          <a:xfrm>
            <a:off x="1210327" y="7842442"/>
            <a:ext cx="524637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latin typeface="+mn-ea"/>
              </a:rPr>
              <a:t>2024 </a:t>
            </a:r>
            <a:r>
              <a:rPr kumimoji="1" lang="ko-KR" altLang="en-US" sz="1850" dirty="0">
                <a:latin typeface="+mn-ea"/>
              </a:rPr>
              <a:t>한국에서 가장 존경받는 </a:t>
            </a:r>
            <a:endParaRPr kumimoji="1" lang="en-US" altLang="ko-KR" sz="1850" dirty="0">
              <a:latin typeface="+mn-ea"/>
            </a:endParaRPr>
          </a:p>
          <a:p>
            <a:pPr algn="ctr"/>
            <a:r>
              <a:rPr kumimoji="1" lang="ko-KR" altLang="en-US" sz="1850" dirty="0">
                <a:latin typeface="+mn-ea"/>
              </a:rPr>
              <a:t>기업 조사에서 </a:t>
            </a:r>
            <a:r>
              <a:rPr kumimoji="1" lang="ko-KR" altLang="en-US" sz="1850" dirty="0" err="1">
                <a:latin typeface="+mn-ea"/>
              </a:rPr>
              <a:t>유가공</a:t>
            </a:r>
            <a:r>
              <a:rPr kumimoji="1" lang="ko-KR" altLang="en-US" sz="1850" dirty="0">
                <a:latin typeface="+mn-ea"/>
              </a:rPr>
              <a:t> 부문 처음으로 </a:t>
            </a:r>
            <a:endParaRPr kumimoji="1" lang="en-US" altLang="ko-KR" sz="1850" dirty="0">
              <a:latin typeface="+mn-ea"/>
            </a:endParaRPr>
          </a:p>
          <a:p>
            <a:pPr algn="ctr"/>
            <a:r>
              <a:rPr kumimoji="1" lang="en-US" altLang="ko-KR" sz="1850" dirty="0">
                <a:latin typeface="+mn-ea"/>
              </a:rPr>
              <a:t>7</a:t>
            </a:r>
            <a:r>
              <a:rPr kumimoji="1" lang="ko-KR" altLang="en-US" sz="1850" dirty="0">
                <a:latin typeface="+mn-ea"/>
              </a:rPr>
              <a:t>년 연속 </a:t>
            </a:r>
            <a:r>
              <a:rPr kumimoji="1" lang="en-US" altLang="ko-KR" sz="1850" dirty="0">
                <a:latin typeface="+mn-ea"/>
              </a:rPr>
              <a:t>1</a:t>
            </a:r>
            <a:r>
              <a:rPr kumimoji="1" lang="ko-KR" altLang="en-US" sz="1850" dirty="0">
                <a:latin typeface="+mn-ea"/>
              </a:rPr>
              <a:t>위 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98F6B5-B9C4-23DF-3027-C09D7270DF5D}"/>
              </a:ext>
            </a:extLst>
          </p:cNvPr>
          <p:cNvSpPr txBox="1"/>
          <p:nvPr/>
        </p:nvSpPr>
        <p:spPr>
          <a:xfrm>
            <a:off x="6845300" y="7886930"/>
            <a:ext cx="46355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latin typeface="+mn-ea"/>
              </a:rPr>
              <a:t>2022</a:t>
            </a:r>
            <a:r>
              <a:rPr kumimoji="1" lang="ko-KR" altLang="en-US" sz="1850" dirty="0">
                <a:latin typeface="+mn-ea"/>
              </a:rPr>
              <a:t>년 유제품 기업 가운데 가장 높은 사회공헌 관심도 기록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9BC35-E444-A8B9-91AC-61CE22A33FF7}"/>
              </a:ext>
            </a:extLst>
          </p:cNvPr>
          <p:cNvSpPr txBox="1"/>
          <p:nvPr/>
        </p:nvSpPr>
        <p:spPr>
          <a:xfrm>
            <a:off x="11942156" y="7842442"/>
            <a:ext cx="5171259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latin typeface="+mn-ea"/>
              </a:rPr>
              <a:t>2023</a:t>
            </a:r>
            <a:r>
              <a:rPr kumimoji="1" lang="ko-KR" altLang="en-US" sz="1850" dirty="0">
                <a:latin typeface="+mn-ea"/>
              </a:rPr>
              <a:t>년 </a:t>
            </a:r>
            <a:r>
              <a:rPr kumimoji="1" lang="en-US" altLang="ko-KR" sz="1850" dirty="0">
                <a:latin typeface="+mn-ea"/>
              </a:rPr>
              <a:t>‘</a:t>
            </a:r>
            <a:r>
              <a:rPr kumimoji="1" lang="ko-KR" altLang="en-US" sz="1850" dirty="0">
                <a:latin typeface="+mn-ea"/>
              </a:rPr>
              <a:t>가족 친화 인증 최고기업</a:t>
            </a:r>
            <a:r>
              <a:rPr kumimoji="1" lang="en-US" altLang="ko-KR" sz="1850" dirty="0">
                <a:latin typeface="+mn-ea"/>
              </a:rPr>
              <a:t>’</a:t>
            </a:r>
            <a:r>
              <a:rPr kumimoji="1" lang="ko-KR" altLang="en-US" sz="1850" dirty="0" err="1">
                <a:latin typeface="+mn-ea"/>
              </a:rPr>
              <a:t>으로</a:t>
            </a:r>
            <a:r>
              <a:rPr kumimoji="1" lang="ko-KR" altLang="en-US" sz="1850" dirty="0">
                <a:latin typeface="+mn-ea"/>
              </a:rPr>
              <a:t> 선정</a:t>
            </a:r>
            <a:endParaRPr kumimoji="1" lang="en-US" altLang="ko-KR" sz="1850" dirty="0">
              <a:latin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+mn-ea"/>
            </a:endParaRPr>
          </a:p>
          <a:p>
            <a:pPr algn="ctr"/>
            <a:r>
              <a:rPr kumimoji="1" lang="ko-KR" altLang="en-US" sz="1850" dirty="0">
                <a:latin typeface="+mn-ea"/>
              </a:rPr>
              <a:t>국내 식품업계 최초로 가족친화기업 인증 </a:t>
            </a:r>
            <a:endParaRPr kumimoji="1" lang="en-US" altLang="ko-KR" sz="1850" dirty="0">
              <a:latin typeface="+mn-ea"/>
            </a:endParaRPr>
          </a:p>
          <a:p>
            <a:pPr algn="ctr"/>
            <a:r>
              <a:rPr kumimoji="1" lang="ko-KR" altLang="en-US" sz="1850" dirty="0">
                <a:latin typeface="+mn-ea"/>
              </a:rPr>
              <a:t>획득 후 </a:t>
            </a:r>
            <a:r>
              <a:rPr kumimoji="1" lang="en-US" altLang="ko-KR" sz="1850" dirty="0">
                <a:latin typeface="+mn-ea"/>
              </a:rPr>
              <a:t>14</a:t>
            </a:r>
            <a:r>
              <a:rPr kumimoji="1" lang="ko-KR" altLang="en-US" sz="1850" dirty="0">
                <a:latin typeface="+mn-ea"/>
              </a:rPr>
              <a:t>년간 유지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4C3A71-4C1F-4051-398D-117B4C191F6D}"/>
              </a:ext>
            </a:extLst>
          </p:cNvPr>
          <p:cNvSpPr txBox="1"/>
          <p:nvPr/>
        </p:nvSpPr>
        <p:spPr>
          <a:xfrm>
            <a:off x="1643479" y="6950057"/>
            <a:ext cx="4716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한국에서 가장 존경받는 기업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143187-3BFA-F011-4101-A1BE5CA8D751}"/>
              </a:ext>
            </a:extLst>
          </p:cNvPr>
          <p:cNvSpPr txBox="1"/>
          <p:nvPr/>
        </p:nvSpPr>
        <p:spPr>
          <a:xfrm>
            <a:off x="6804693" y="6981308"/>
            <a:ext cx="4716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사회공헌 관심도 </a:t>
            </a:r>
            <a:r>
              <a:rPr kumimoji="1" lang="en-US" altLang="ko-KR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1</a:t>
            </a:r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C8C6C5-D0AA-21DA-EF88-CE975268D038}"/>
              </a:ext>
            </a:extLst>
          </p:cNvPr>
          <p:cNvSpPr txBox="1"/>
          <p:nvPr/>
        </p:nvSpPr>
        <p:spPr>
          <a:xfrm>
            <a:off x="11974764" y="6939178"/>
            <a:ext cx="4716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가족친화인증 최고 기업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000500"/>
            <a:ext cx="4025900" cy="402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4000500"/>
            <a:ext cx="4025900" cy="402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4025900"/>
            <a:ext cx="4025900" cy="402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800" y="4025900"/>
            <a:ext cx="4025900" cy="402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4009" y="986765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_SWOT </a:t>
            </a:r>
            <a:r>
              <a:rPr lang="ko-KR" altLang="en-US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A86FD-CF23-6256-4429-521C884F986A}"/>
              </a:ext>
            </a:extLst>
          </p:cNvPr>
          <p:cNvSpPr txBox="1"/>
          <p:nvPr/>
        </p:nvSpPr>
        <p:spPr>
          <a:xfrm>
            <a:off x="685800" y="5787472"/>
            <a:ext cx="3594100" cy="92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사업 다각화로 고객층 확대</a:t>
            </a:r>
            <a:endParaRPr kumimoji="1" lang="en-US" altLang="ko-KR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우수한 품질의 제품 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6A6B3-4681-6FB0-3F33-16199451CB36}"/>
              </a:ext>
            </a:extLst>
          </p:cNvPr>
          <p:cNvSpPr txBox="1"/>
          <p:nvPr/>
        </p:nvSpPr>
        <p:spPr>
          <a:xfrm>
            <a:off x="1600200" y="46784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Strength</a:t>
            </a:r>
            <a:endParaRPr kumimoji="1" lang="ko-KR" altLang="en-US" sz="3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63EAE1-7E48-D40A-411F-0DCD15ED01C7}"/>
              </a:ext>
            </a:extLst>
          </p:cNvPr>
          <p:cNvSpPr txBox="1"/>
          <p:nvPr/>
        </p:nvSpPr>
        <p:spPr>
          <a:xfrm>
            <a:off x="5323494" y="46022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accent2">
                    <a:lumMod val="75000"/>
                  </a:schemeClr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Weakness</a:t>
            </a:r>
            <a:endParaRPr kumimoji="1" lang="ko-KR" altLang="en-US" sz="3000" dirty="0">
              <a:solidFill>
                <a:schemeClr val="accent2">
                  <a:lumMod val="75000"/>
                </a:schemeClr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94046E-DB7A-E250-48F4-1C3F60C3785C}"/>
              </a:ext>
            </a:extLst>
          </p:cNvPr>
          <p:cNvSpPr txBox="1"/>
          <p:nvPr/>
        </p:nvSpPr>
        <p:spPr>
          <a:xfrm>
            <a:off x="9963150" y="4638893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Opportunity</a:t>
            </a:r>
            <a:endParaRPr kumimoji="1" lang="ko-KR" altLang="en-US" sz="3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A7ED4-17AF-3DF0-98C1-F507EC48E4FA}"/>
              </a:ext>
            </a:extLst>
          </p:cNvPr>
          <p:cNvSpPr txBox="1"/>
          <p:nvPr/>
        </p:nvSpPr>
        <p:spPr>
          <a:xfrm>
            <a:off x="14998700" y="46022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chemeClr val="accent2">
                    <a:lumMod val="75000"/>
                  </a:schemeClr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Threat</a:t>
            </a:r>
            <a:endParaRPr kumimoji="1" lang="ko-KR" altLang="en-US" sz="3000" dirty="0">
              <a:solidFill>
                <a:schemeClr val="accent2">
                  <a:lumMod val="75000"/>
                </a:schemeClr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C4C24-D114-3C6F-D8B3-19081E4BD3F4}"/>
              </a:ext>
            </a:extLst>
          </p:cNvPr>
          <p:cNvSpPr txBox="1"/>
          <p:nvPr/>
        </p:nvSpPr>
        <p:spPr>
          <a:xfrm>
            <a:off x="5029200" y="5607380"/>
            <a:ext cx="4025900" cy="1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원부자재 가격 상승에 따른 </a:t>
            </a:r>
            <a:endParaRPr kumimoji="1" lang="en-US" altLang="ko-KR" sz="1900" dirty="0"/>
          </a:p>
          <a:p>
            <a:pPr>
              <a:lnSpc>
                <a:spcPct val="150000"/>
              </a:lnSpc>
            </a:pPr>
            <a:r>
              <a:rPr kumimoji="1" lang="ko-KR" altLang="en-US" sz="1900" dirty="0"/>
              <a:t>      가격 인상</a:t>
            </a:r>
            <a:endParaRPr kumimoji="1" lang="en-US" altLang="ko-KR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우유시장 점유율 격차 지속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F08FA9-7DB5-8C95-578F-4ECDCACBCF04}"/>
              </a:ext>
            </a:extLst>
          </p:cNvPr>
          <p:cNvSpPr txBox="1"/>
          <p:nvPr/>
        </p:nvSpPr>
        <p:spPr>
          <a:xfrm>
            <a:off x="9525000" y="5805883"/>
            <a:ext cx="3594100" cy="92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단백질 식품 수요 증가</a:t>
            </a:r>
            <a:endParaRPr kumimoji="1" lang="en-US" altLang="ko-KR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글로벌 시장 수요 확대 전망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E707E-C484-544C-AA02-6BDDCFF6ADE9}"/>
              </a:ext>
            </a:extLst>
          </p:cNvPr>
          <p:cNvSpPr txBox="1"/>
          <p:nvPr/>
        </p:nvSpPr>
        <p:spPr>
          <a:xfrm>
            <a:off x="13779500" y="5787472"/>
            <a:ext cx="4025900" cy="92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유제품 및 음료 시장의 경쟁 심화</a:t>
            </a:r>
            <a:endParaRPr kumimoji="1" lang="en-US" altLang="ko-KR" sz="1900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대체축산물 시장 지속 성장 추세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9E82B378-C8D5-BDDE-BB0A-8EA1E43430CD}"/>
              </a:ext>
            </a:extLst>
          </p:cNvPr>
          <p:cNvSpPr/>
          <p:nvPr/>
        </p:nvSpPr>
        <p:spPr>
          <a:xfrm>
            <a:off x="10712449" y="4791248"/>
            <a:ext cx="5143500" cy="3530600"/>
          </a:xfrm>
          <a:prstGeom prst="roundRect">
            <a:avLst>
              <a:gd name="adj" fmla="val 10007"/>
            </a:avLst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5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500" y="1130300"/>
            <a:ext cx="1371600" cy="5765800"/>
          </a:xfrm>
          <a:prstGeom prst="rect">
            <a:avLst/>
          </a:prstGeom>
        </p:spPr>
      </p:pic>
      <p:pic>
        <p:nvPicPr>
          <p:cNvPr id="36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2598399" y="4981748"/>
            <a:ext cx="1371600" cy="57658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E82B378-C8D5-BDDE-BB0A-8EA1E43430CD}"/>
              </a:ext>
            </a:extLst>
          </p:cNvPr>
          <p:cNvSpPr/>
          <p:nvPr/>
        </p:nvSpPr>
        <p:spPr>
          <a:xfrm>
            <a:off x="2381250" y="4787900"/>
            <a:ext cx="5143500" cy="3530600"/>
          </a:xfrm>
          <a:prstGeom prst="roundRect">
            <a:avLst>
              <a:gd name="adj" fmla="val 1000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660900"/>
            <a:ext cx="4711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3326" y="1130300"/>
            <a:ext cx="1371600" cy="576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267200" y="4978400"/>
            <a:ext cx="1371600" cy="5765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5715000"/>
            <a:ext cx="3429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36000" y="5715000"/>
            <a:ext cx="342900" cy="330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0784" y="825669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870D-C697-DE51-ADCF-4B83451102F6}"/>
              </a:ext>
            </a:extLst>
          </p:cNvPr>
          <p:cNvSpPr txBox="1"/>
          <p:nvPr/>
        </p:nvSpPr>
        <p:spPr>
          <a:xfrm>
            <a:off x="2597150" y="5275927"/>
            <a:ext cx="4711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웹 </a:t>
            </a: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 접근성 준수 </a:t>
            </a:r>
            <a:endParaRPr kumimoji="1" lang="en-US" altLang="ko-KR" sz="2000" dirty="0">
              <a:highlight>
                <a:srgbClr val="FFFF00"/>
              </a:highlight>
              <a:ea typeface="매일굴림" panose="02030803000000000000" pitchFamily="18" charset="-127"/>
            </a:endParaRPr>
          </a:p>
          <a:p>
            <a:r>
              <a:rPr kumimoji="1" lang="ko-KR" altLang="en-US" sz="2000" dirty="0">
                <a:ea typeface="매일굴림" panose="02030803000000000000" pitchFamily="18" charset="-127"/>
              </a:rPr>
              <a:t>      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(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동영상 버튼과 자막표기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반응형 웹사이트 구현</a:t>
            </a:r>
            <a:endParaRPr kumimoji="1" lang="en-US" altLang="ko-KR" sz="2000" dirty="0">
              <a:highlight>
                <a:srgbClr val="FFFF00"/>
              </a:highlight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다양한 </a:t>
            </a: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정보를 문서화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하여 공시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브랜드를 </a:t>
            </a: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종류별로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볼 수 있게 정리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7410B-60DB-0B9D-6DFD-C31D8DC371B1}"/>
              </a:ext>
            </a:extLst>
          </p:cNvPr>
          <p:cNvSpPr txBox="1"/>
          <p:nvPr/>
        </p:nvSpPr>
        <p:spPr>
          <a:xfrm>
            <a:off x="4445000" y="3736201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장점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D7FF2-5C72-9DCD-62F5-20EF1FA7CD73}"/>
              </a:ext>
            </a:extLst>
          </p:cNvPr>
          <p:cNvSpPr txBox="1"/>
          <p:nvPr/>
        </p:nvSpPr>
        <p:spPr>
          <a:xfrm>
            <a:off x="12661900" y="3736201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FF0000"/>
                </a:solidFill>
                <a:ea typeface="매일굴림" panose="02030803000000000000" pitchFamily="18" charset="-127"/>
              </a:rPr>
              <a:t>단점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51F9A-E392-5658-85E5-26891E265593}"/>
              </a:ext>
            </a:extLst>
          </p:cNvPr>
          <p:cNvSpPr txBox="1"/>
          <p:nvPr/>
        </p:nvSpPr>
        <p:spPr>
          <a:xfrm>
            <a:off x="11029950" y="5122038"/>
            <a:ext cx="4711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메뉴를 보이고 숨기기 불편</a:t>
            </a:r>
            <a:endParaRPr kumimoji="1" lang="en-US" altLang="ko-KR" sz="2000" dirty="0">
              <a:highlight>
                <a:srgbClr val="FFA1A9"/>
              </a:highlight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동작 표현이 과해 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혼란스럽고 복잡한 느낌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메인 페이지 </a:t>
            </a: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컨텐츠 제목 강조 약함</a:t>
            </a:r>
            <a:endParaRPr kumimoji="1" lang="en-US" altLang="ko-KR" sz="2000" dirty="0">
              <a:highlight>
                <a:srgbClr val="FFA1A9"/>
              </a:highlight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배경이 복잡해 </a:t>
            </a: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시각적으로 불안정</a:t>
            </a:r>
            <a:endParaRPr kumimoji="1" lang="en-US" altLang="ko-KR" sz="2000" dirty="0">
              <a:highlight>
                <a:srgbClr val="FFA1A9"/>
              </a:highlight>
              <a:ea typeface="매일굴림" panose="02030803000000000000" pitchFamily="18" charset="-127"/>
            </a:endParaRPr>
          </a:p>
          <a:p>
            <a:endParaRPr kumimoji="1" lang="ko-KR" altLang="en-US" sz="2000" dirty="0">
              <a:ea typeface="매일굴림" panose="02030803000000000000" pitchFamily="18" charset="-127"/>
            </a:endParaRPr>
          </a:p>
        </p:txBody>
      </p:sp>
      <p:pic>
        <p:nvPicPr>
          <p:cNvPr id="38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450" y="4628605"/>
            <a:ext cx="47117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 animBg="1"/>
      <p:bldP spid="6" grpId="0"/>
      <p:bldP spid="23" grpId="0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5194300"/>
            <a:ext cx="6959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50700" y="723900"/>
            <a:ext cx="14478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50700" y="3822700"/>
            <a:ext cx="1447800" cy="8013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5130" y="862292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벤치마킹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E448-AB9A-A580-B938-747AA51DFAED}"/>
              </a:ext>
            </a:extLst>
          </p:cNvPr>
          <p:cNvSpPr txBox="1"/>
          <p:nvPr/>
        </p:nvSpPr>
        <p:spPr>
          <a:xfrm>
            <a:off x="9194800" y="5851624"/>
            <a:ext cx="670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둥근 디자인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,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친근하고 부드러운 색상의 조화로 긍정적인 느낌을 전달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내용을 최소화하여 메인 페이지의 내용을 간소화함으로써 레이아웃이 깔끔해 안정감이 </a:t>
            </a:r>
            <a:r>
              <a:rPr kumimoji="1" lang="ko-KR" altLang="en-US" sz="2000" dirty="0" err="1">
                <a:ea typeface="매일굴림" panose="02030803000000000000" pitchFamily="18" charset="-127"/>
              </a:rPr>
              <a:t>느껴짐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894D0-5DB0-361E-87B2-5F18DE96C403}"/>
              </a:ext>
            </a:extLst>
          </p:cNvPr>
          <p:cNvSpPr txBox="1"/>
          <p:nvPr/>
        </p:nvSpPr>
        <p:spPr>
          <a:xfrm>
            <a:off x="11925300" y="4403824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빙그레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2308447"/>
            <a:ext cx="5152139" cy="78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7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5194300"/>
            <a:ext cx="6959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50700" y="723900"/>
            <a:ext cx="14478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50700" y="3822700"/>
            <a:ext cx="1447800" cy="8013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5130" y="862292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벤치마킹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E448-AB9A-A580-B938-747AA51DFAED}"/>
              </a:ext>
            </a:extLst>
          </p:cNvPr>
          <p:cNvSpPr txBox="1"/>
          <p:nvPr/>
        </p:nvSpPr>
        <p:spPr>
          <a:xfrm>
            <a:off x="9194800" y="578221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사용자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(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고객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)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의 입장에서 필요한 정보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(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고객문의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,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불편사항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)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을 </a:t>
            </a:r>
            <a:r>
              <a:rPr kumimoji="1" lang="ko-KR" altLang="en-US" sz="2000" dirty="0" err="1">
                <a:ea typeface="매일굴림" panose="02030803000000000000" pitchFamily="18" charset="-127"/>
              </a:rPr>
              <a:t>메인페이지에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담아 사용자의 입장을 고려한 구성을 담음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894D0-5DB0-361E-87B2-5F18DE96C403}"/>
              </a:ext>
            </a:extLst>
          </p:cNvPr>
          <p:cNvSpPr txBox="1"/>
          <p:nvPr/>
        </p:nvSpPr>
        <p:spPr>
          <a:xfrm>
            <a:off x="11925300" y="4403824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빙그레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l="8846" t="2714" r="5291" b="4981"/>
          <a:stretch/>
        </p:blipFill>
        <p:spPr>
          <a:xfrm>
            <a:off x="838200" y="2961632"/>
            <a:ext cx="7466239" cy="56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88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935</ep:Words>
  <ep:PresentationFormat>사용자 지정</ep:PresentationFormat>
  <ep:Paragraphs>187</ep:Paragraphs>
  <ep:Slides>29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Administrator</dc:creator>
  <cp:lastModifiedBy>sohyu</cp:lastModifiedBy>
  <dcterms:modified xsi:type="dcterms:W3CDTF">2024-11-09T05:06:31.688</dcterms:modified>
  <cp:revision>171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